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1" r:id="rId5"/>
    <p:sldId id="260" r:id="rId6"/>
    <p:sldId id="262" r:id="rId7"/>
    <p:sldId id="265" r:id="rId8"/>
    <p:sldId id="266" r:id="rId9"/>
    <p:sldId id="279" r:id="rId10"/>
    <p:sldId id="280" r:id="rId11"/>
    <p:sldId id="281" r:id="rId12"/>
    <p:sldId id="282" r:id="rId13"/>
    <p:sldId id="267" r:id="rId14"/>
    <p:sldId id="269" r:id="rId15"/>
    <p:sldId id="270" r:id="rId16"/>
    <p:sldId id="283" r:id="rId17"/>
    <p:sldId id="271" r:id="rId18"/>
    <p:sldId id="272" r:id="rId19"/>
    <p:sldId id="284" r:id="rId20"/>
    <p:sldId id="287" r:id="rId21"/>
    <p:sldId id="288" r:id="rId22"/>
    <p:sldId id="285" r:id="rId23"/>
    <p:sldId id="286" r:id="rId24"/>
    <p:sldId id="273"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5303" autoAdjust="0"/>
  </p:normalViewPr>
  <p:slideViewPr>
    <p:cSldViewPr snapToGrid="0">
      <p:cViewPr varScale="1">
        <p:scale>
          <a:sx n="86" d="100"/>
          <a:sy n="86" d="100"/>
        </p:scale>
        <p:origin x="468"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10/18/2023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10/18/2023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rahulgovind@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36102-E5FA-DFB2-0D19-AD9EE200EFA4}"/>
              </a:ext>
            </a:extLst>
          </p:cNvPr>
          <p:cNvSpPr>
            <a:spLocks noGrp="1"/>
          </p:cNvSpPr>
          <p:nvPr>
            <p:ph type="ctrTitle"/>
          </p:nvPr>
        </p:nvSpPr>
        <p:spPr>
          <a:xfrm>
            <a:off x="1876423" y="568181"/>
            <a:ext cx="8791575" cy="918472"/>
          </a:xfrm>
        </p:spPr>
        <p:txBody>
          <a:bodyPr>
            <a:normAutofit fontScale="90000"/>
          </a:bodyPr>
          <a:lstStyle/>
          <a:p>
            <a:pPr algn="ctr"/>
            <a:br>
              <a:rPr lang="en-IN" sz="6000" dirty="0"/>
            </a:br>
            <a:br>
              <a:rPr lang="en-IN" sz="6000" dirty="0"/>
            </a:br>
            <a:br>
              <a:rPr lang="en-IN" sz="6000" dirty="0"/>
            </a:br>
            <a:endParaRPr lang="en-IN" sz="9800" b="1" dirty="0">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F96F9A33-81EE-6B88-2D83-233B9686598D}"/>
              </a:ext>
            </a:extLst>
          </p:cNvPr>
          <p:cNvSpPr>
            <a:spLocks noGrp="1"/>
          </p:cNvSpPr>
          <p:nvPr>
            <p:ph type="subTitle" idx="1"/>
          </p:nvPr>
        </p:nvSpPr>
        <p:spPr>
          <a:xfrm>
            <a:off x="1037763" y="711603"/>
            <a:ext cx="9277814" cy="5250582"/>
          </a:xfrm>
        </p:spPr>
        <p:txBody>
          <a:bodyPr>
            <a:normAutofit lnSpcReduction="10000"/>
          </a:bodyPr>
          <a:lstStyle/>
          <a:p>
            <a:pPr algn="ctr"/>
            <a:r>
              <a:rPr lang="en-IN" sz="2600" dirty="0">
                <a:solidFill>
                  <a:srgbClr val="002060"/>
                </a:solidFill>
                <a:latin typeface="Times New Roman" panose="02020603050405020304" pitchFamily="18" charset="0"/>
                <a:cs typeface="Times New Roman" panose="02020603050405020304" pitchFamily="18" charset="0"/>
              </a:rPr>
              <a:t> PROJECT ON</a:t>
            </a:r>
          </a:p>
          <a:p>
            <a:pPr algn="ctr"/>
            <a:r>
              <a:rPr lang="en-US" sz="4800" dirty="0">
                <a:solidFill>
                  <a:srgbClr val="FF0000"/>
                </a:solidFill>
              </a:rPr>
              <a:t>Spam/ham email classification using </a:t>
            </a:r>
            <a:r>
              <a:rPr lang="en-US" sz="4800" dirty="0" err="1">
                <a:solidFill>
                  <a:srgbClr val="FF0000"/>
                </a:solidFill>
              </a:rPr>
              <a:t>nlp</a:t>
            </a:r>
            <a:r>
              <a:rPr lang="en-IN" sz="5200" dirty="0">
                <a:solidFill>
                  <a:srgbClr val="FF0000"/>
                </a:solidFill>
              </a:rPr>
              <a:t>.</a:t>
            </a:r>
          </a:p>
          <a:p>
            <a:pPr algn="ctr"/>
            <a:r>
              <a:rPr lang="en-IN" sz="5200" dirty="0">
                <a:solidFill>
                  <a:srgbClr val="FF0000"/>
                </a:solidFill>
              </a:rPr>
              <a:t>By:</a:t>
            </a:r>
          </a:p>
          <a:p>
            <a:pPr algn="ctr"/>
            <a:r>
              <a:rPr lang="en-IN" sz="5200" dirty="0">
                <a:solidFill>
                  <a:srgbClr val="FF0000"/>
                </a:solidFill>
              </a:rPr>
              <a:t> </a:t>
            </a:r>
            <a:r>
              <a:rPr lang="en-IN" sz="2900" i="1" dirty="0">
                <a:solidFill>
                  <a:schemeClr val="bg1">
                    <a:lumMod val="95000"/>
                    <a:lumOff val="5000"/>
                  </a:schemeClr>
                </a:solidFill>
              </a:rPr>
              <a:t>name : Kizhakkeppattu Rahul </a:t>
            </a:r>
            <a:r>
              <a:rPr lang="en-IN" sz="2900" i="1" dirty="0" err="1">
                <a:solidFill>
                  <a:schemeClr val="bg1">
                    <a:lumMod val="95000"/>
                    <a:lumOff val="5000"/>
                  </a:schemeClr>
                </a:solidFill>
              </a:rPr>
              <a:t>Govindkumar</a:t>
            </a:r>
            <a:endParaRPr lang="en-IN" sz="2900" i="1" dirty="0">
              <a:solidFill>
                <a:schemeClr val="bg1">
                  <a:lumMod val="95000"/>
                  <a:lumOff val="5000"/>
                </a:schemeClr>
              </a:solidFill>
            </a:endParaRPr>
          </a:p>
          <a:p>
            <a:pPr algn="ctr"/>
            <a:r>
              <a:rPr lang="en-IN" sz="2900" i="1" dirty="0">
                <a:solidFill>
                  <a:schemeClr val="bg1">
                    <a:lumMod val="95000"/>
                    <a:lumOff val="5000"/>
                  </a:schemeClr>
                </a:solidFill>
              </a:rPr>
              <a:t>Email : </a:t>
            </a:r>
            <a:r>
              <a:rPr lang="en-IN" sz="2900" i="1" cap="none" dirty="0">
                <a:solidFill>
                  <a:schemeClr val="bg1">
                    <a:lumMod val="95000"/>
                    <a:lumOff val="5000"/>
                  </a:schemeClr>
                </a:solidFill>
                <a:hlinkClick r:id="rId2"/>
              </a:rPr>
              <a:t>krahulgovind@gmail.com</a:t>
            </a:r>
            <a:endParaRPr lang="en-IN" sz="2900" i="1" cap="none" dirty="0">
              <a:solidFill>
                <a:schemeClr val="bg1">
                  <a:lumMod val="95000"/>
                  <a:lumOff val="5000"/>
                </a:schemeClr>
              </a:solidFill>
            </a:endParaRPr>
          </a:p>
          <a:p>
            <a:endParaRPr lang="en-IN" sz="3200" dirty="0">
              <a:solidFill>
                <a:srgbClr val="FFFF00"/>
              </a:solidFill>
            </a:endParaRPr>
          </a:p>
          <a:p>
            <a:endParaRPr lang="en-IN" sz="3200" dirty="0"/>
          </a:p>
          <a:p>
            <a:pPr algn="ctr"/>
            <a:endParaRPr lang="en-IN" sz="3200" dirty="0"/>
          </a:p>
          <a:p>
            <a:pPr algn="ctr"/>
            <a:endParaRPr lang="en-IN" sz="3200" dirty="0"/>
          </a:p>
        </p:txBody>
      </p:sp>
    </p:spTree>
    <p:extLst>
      <p:ext uri="{BB962C8B-B14F-4D97-AF65-F5344CB8AC3E}">
        <p14:creationId xmlns:p14="http://schemas.microsoft.com/office/powerpoint/2010/main" val="428798138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ED5-D608-1CC7-4E0C-010126E6E6D2}"/>
              </a:ext>
            </a:extLst>
          </p:cNvPr>
          <p:cNvSpPr>
            <a:spLocks noGrp="1"/>
          </p:cNvSpPr>
          <p:nvPr>
            <p:ph type="title"/>
          </p:nvPr>
        </p:nvSpPr>
        <p:spPr>
          <a:xfrm>
            <a:off x="1141410" y="211137"/>
            <a:ext cx="8784466" cy="1051606"/>
          </a:xfrm>
        </p:spPr>
        <p:txBody>
          <a:bodyPr>
            <a:noAutofit/>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Removing </a:t>
            </a:r>
            <a:r>
              <a:rPr lang="en-IN" sz="4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stopwords</a:t>
            </a:r>
            <a:endPar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F921D23-C1D7-2340-8590-324CF5D68F40}"/>
              </a:ext>
            </a:extLst>
          </p:cNvPr>
          <p:cNvSpPr>
            <a:spLocks noGrp="1"/>
          </p:cNvSpPr>
          <p:nvPr>
            <p:ph type="body" sz="half" idx="2"/>
          </p:nvPr>
        </p:nvSpPr>
        <p:spPr>
          <a:xfrm>
            <a:off x="1245319" y="1466704"/>
            <a:ext cx="5934511" cy="3541714"/>
          </a:xfrm>
        </p:spPr>
        <p:txBody>
          <a:bodyPr/>
          <a:lstStyle/>
          <a:p>
            <a:endParaRPr lang="en-IN" dirty="0"/>
          </a:p>
        </p:txBody>
      </p:sp>
      <p:pic>
        <p:nvPicPr>
          <p:cNvPr id="6" name="Picture 5">
            <a:extLst>
              <a:ext uri="{FF2B5EF4-FFF2-40B4-BE49-F238E27FC236}">
                <a16:creationId xmlns:a16="http://schemas.microsoft.com/office/drawing/2014/main" id="{2E970ECC-A1DA-4470-9B6E-A3BFBEA37E4A}"/>
              </a:ext>
            </a:extLst>
          </p:cNvPr>
          <p:cNvPicPr>
            <a:picLocks noChangeAspect="1"/>
          </p:cNvPicPr>
          <p:nvPr/>
        </p:nvPicPr>
        <p:blipFill>
          <a:blip r:embed="rId2"/>
          <a:stretch>
            <a:fillRect/>
          </a:stretch>
        </p:blipFill>
        <p:spPr>
          <a:xfrm>
            <a:off x="596617" y="1551886"/>
            <a:ext cx="10998765" cy="4349974"/>
          </a:xfrm>
          <a:prstGeom prst="rect">
            <a:avLst/>
          </a:prstGeom>
        </p:spPr>
      </p:pic>
    </p:spTree>
    <p:extLst>
      <p:ext uri="{BB962C8B-B14F-4D97-AF65-F5344CB8AC3E}">
        <p14:creationId xmlns:p14="http://schemas.microsoft.com/office/powerpoint/2010/main" val="14021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ED5-D608-1CC7-4E0C-010126E6E6D2}"/>
              </a:ext>
            </a:extLst>
          </p:cNvPr>
          <p:cNvSpPr>
            <a:spLocks noGrp="1"/>
          </p:cNvSpPr>
          <p:nvPr>
            <p:ph type="title"/>
          </p:nvPr>
        </p:nvSpPr>
        <p:spPr>
          <a:xfrm>
            <a:off x="1141410" y="211137"/>
            <a:ext cx="8784466" cy="1051606"/>
          </a:xfrm>
        </p:spPr>
        <p:txBody>
          <a:bodyPr>
            <a:noAutofit/>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stemming</a:t>
            </a:r>
          </a:p>
        </p:txBody>
      </p:sp>
      <p:sp>
        <p:nvSpPr>
          <p:cNvPr id="5" name="Text Placeholder 4">
            <a:extLst>
              <a:ext uri="{FF2B5EF4-FFF2-40B4-BE49-F238E27FC236}">
                <a16:creationId xmlns:a16="http://schemas.microsoft.com/office/drawing/2014/main" id="{8F921D23-C1D7-2340-8590-324CF5D68F40}"/>
              </a:ext>
            </a:extLst>
          </p:cNvPr>
          <p:cNvSpPr>
            <a:spLocks noGrp="1"/>
          </p:cNvSpPr>
          <p:nvPr>
            <p:ph type="body" sz="half" idx="2"/>
          </p:nvPr>
        </p:nvSpPr>
        <p:spPr>
          <a:xfrm>
            <a:off x="1245319" y="1466704"/>
            <a:ext cx="5934511" cy="3541714"/>
          </a:xfrm>
        </p:spPr>
        <p:txBody>
          <a:bodyPr/>
          <a:lstStyle/>
          <a:p>
            <a:endParaRPr lang="en-IN" dirty="0"/>
          </a:p>
        </p:txBody>
      </p:sp>
      <p:pic>
        <p:nvPicPr>
          <p:cNvPr id="4" name="Picture 3">
            <a:extLst>
              <a:ext uri="{FF2B5EF4-FFF2-40B4-BE49-F238E27FC236}">
                <a16:creationId xmlns:a16="http://schemas.microsoft.com/office/drawing/2014/main" id="{58005117-AEF4-0204-F1F0-3F8992D5F113}"/>
              </a:ext>
            </a:extLst>
          </p:cNvPr>
          <p:cNvPicPr>
            <a:picLocks noChangeAspect="1"/>
          </p:cNvPicPr>
          <p:nvPr/>
        </p:nvPicPr>
        <p:blipFill>
          <a:blip r:embed="rId2"/>
          <a:stretch>
            <a:fillRect/>
          </a:stretch>
        </p:blipFill>
        <p:spPr>
          <a:xfrm>
            <a:off x="753362" y="1376094"/>
            <a:ext cx="10408185" cy="4826248"/>
          </a:xfrm>
          <a:prstGeom prst="rect">
            <a:avLst/>
          </a:prstGeom>
        </p:spPr>
      </p:pic>
    </p:spTree>
    <p:extLst>
      <p:ext uri="{BB962C8B-B14F-4D97-AF65-F5344CB8AC3E}">
        <p14:creationId xmlns:p14="http://schemas.microsoft.com/office/powerpoint/2010/main" val="137768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ED5-D608-1CC7-4E0C-010126E6E6D2}"/>
              </a:ext>
            </a:extLst>
          </p:cNvPr>
          <p:cNvSpPr>
            <a:spLocks noGrp="1"/>
          </p:cNvSpPr>
          <p:nvPr>
            <p:ph type="title"/>
          </p:nvPr>
        </p:nvSpPr>
        <p:spPr>
          <a:xfrm>
            <a:off x="1141410" y="211137"/>
            <a:ext cx="8784466" cy="1051606"/>
          </a:xfrm>
        </p:spPr>
        <p:txBody>
          <a:bodyPr>
            <a:noAutofit/>
          </a:bodyPr>
          <a:lstStyle/>
          <a:p>
            <a:r>
              <a:rPr lang="en-IN" sz="4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lematization</a:t>
            </a:r>
            <a:endPar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F921D23-C1D7-2340-8590-324CF5D68F40}"/>
              </a:ext>
            </a:extLst>
          </p:cNvPr>
          <p:cNvSpPr>
            <a:spLocks noGrp="1"/>
          </p:cNvSpPr>
          <p:nvPr>
            <p:ph type="body" sz="half" idx="2"/>
          </p:nvPr>
        </p:nvSpPr>
        <p:spPr>
          <a:xfrm>
            <a:off x="1245319" y="1466704"/>
            <a:ext cx="5934511" cy="3541714"/>
          </a:xfrm>
        </p:spPr>
        <p:txBody>
          <a:bodyPr/>
          <a:lstStyle/>
          <a:p>
            <a:endParaRPr lang="en-IN" dirty="0"/>
          </a:p>
        </p:txBody>
      </p:sp>
      <p:pic>
        <p:nvPicPr>
          <p:cNvPr id="6" name="Picture 5">
            <a:extLst>
              <a:ext uri="{FF2B5EF4-FFF2-40B4-BE49-F238E27FC236}">
                <a16:creationId xmlns:a16="http://schemas.microsoft.com/office/drawing/2014/main" id="{47257F46-7473-382C-8500-19EF828D34E5}"/>
              </a:ext>
            </a:extLst>
          </p:cNvPr>
          <p:cNvPicPr>
            <a:picLocks noChangeAspect="1"/>
          </p:cNvPicPr>
          <p:nvPr/>
        </p:nvPicPr>
        <p:blipFill>
          <a:blip r:embed="rId2"/>
          <a:stretch>
            <a:fillRect/>
          </a:stretch>
        </p:blipFill>
        <p:spPr>
          <a:xfrm>
            <a:off x="735190" y="1262743"/>
            <a:ext cx="9931910" cy="5372376"/>
          </a:xfrm>
          <a:prstGeom prst="rect">
            <a:avLst/>
          </a:prstGeom>
        </p:spPr>
      </p:pic>
    </p:spTree>
    <p:extLst>
      <p:ext uri="{BB962C8B-B14F-4D97-AF65-F5344CB8AC3E}">
        <p14:creationId xmlns:p14="http://schemas.microsoft.com/office/powerpoint/2010/main" val="385087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2A12F-59FE-FF3F-1587-BB1B2E9A634D}"/>
              </a:ext>
            </a:extLst>
          </p:cNvPr>
          <p:cNvSpPr txBox="1"/>
          <p:nvPr/>
        </p:nvSpPr>
        <p:spPr>
          <a:xfrm>
            <a:off x="1855305" y="131916"/>
            <a:ext cx="8293150" cy="923330"/>
          </a:xfrm>
          <a:prstGeom prst="rect">
            <a:avLst/>
          </a:prstGeom>
          <a:noFill/>
        </p:spPr>
        <p:txBody>
          <a:bodyPr wrap="square" rtlCol="0">
            <a:spAutoFit/>
          </a:bodyPr>
          <a:lstStyle/>
          <a:p>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VISUALIZATION</a:t>
            </a:r>
            <a:endPar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3AD532B3-4365-15A7-7CFA-F07976D1463B}"/>
              </a:ext>
            </a:extLst>
          </p:cNvPr>
          <p:cNvPicPr>
            <a:picLocks noGrp="1" noChangeAspect="1"/>
          </p:cNvPicPr>
          <p:nvPr>
            <p:ph idx="1"/>
          </p:nvPr>
        </p:nvPicPr>
        <p:blipFill>
          <a:blip r:embed="rId2"/>
          <a:stretch>
            <a:fillRect/>
          </a:stretch>
        </p:blipFill>
        <p:spPr>
          <a:xfrm>
            <a:off x="475589" y="1781865"/>
            <a:ext cx="5526291" cy="3780735"/>
          </a:xfrm>
        </p:spPr>
      </p:pic>
      <p:pic>
        <p:nvPicPr>
          <p:cNvPr id="13" name="Picture 12">
            <a:extLst>
              <a:ext uri="{FF2B5EF4-FFF2-40B4-BE49-F238E27FC236}">
                <a16:creationId xmlns:a16="http://schemas.microsoft.com/office/drawing/2014/main" id="{846869DE-3E9F-A54E-A47E-0ED44EF20C00}"/>
              </a:ext>
            </a:extLst>
          </p:cNvPr>
          <p:cNvPicPr>
            <a:picLocks noChangeAspect="1"/>
          </p:cNvPicPr>
          <p:nvPr/>
        </p:nvPicPr>
        <p:blipFill>
          <a:blip r:embed="rId3"/>
          <a:stretch>
            <a:fillRect/>
          </a:stretch>
        </p:blipFill>
        <p:spPr>
          <a:xfrm>
            <a:off x="6070147" y="1781865"/>
            <a:ext cx="5793543" cy="3780735"/>
          </a:xfrm>
          <a:prstGeom prst="rect">
            <a:avLst/>
          </a:prstGeom>
        </p:spPr>
      </p:pic>
    </p:spTree>
    <p:extLst>
      <p:ext uri="{BB962C8B-B14F-4D97-AF65-F5344CB8AC3E}">
        <p14:creationId xmlns:p14="http://schemas.microsoft.com/office/powerpoint/2010/main" val="407437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ircle(in)">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A41D29-30E9-0F70-BFEB-A0139B45907E}"/>
              </a:ext>
            </a:extLst>
          </p:cNvPr>
          <p:cNvSpPr txBox="1"/>
          <p:nvPr/>
        </p:nvSpPr>
        <p:spPr>
          <a:xfrm>
            <a:off x="1590262" y="357808"/>
            <a:ext cx="8242852" cy="830997"/>
          </a:xfrm>
          <a:prstGeom prst="rect">
            <a:avLst/>
          </a:prstGeom>
          <a:noFill/>
        </p:spPr>
        <p:txBody>
          <a:bodyPr wrap="square" rtlCol="0">
            <a:spAutoFit/>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TRAINING </a:t>
            </a:r>
          </a:p>
        </p:txBody>
      </p:sp>
      <p:pic>
        <p:nvPicPr>
          <p:cNvPr id="7" name="Picture 6">
            <a:extLst>
              <a:ext uri="{FF2B5EF4-FFF2-40B4-BE49-F238E27FC236}">
                <a16:creationId xmlns:a16="http://schemas.microsoft.com/office/drawing/2014/main" id="{953362C0-BD74-55D7-4079-70E4DE205D34}"/>
              </a:ext>
            </a:extLst>
          </p:cNvPr>
          <p:cNvPicPr>
            <a:picLocks noChangeAspect="1"/>
          </p:cNvPicPr>
          <p:nvPr/>
        </p:nvPicPr>
        <p:blipFill>
          <a:blip r:embed="rId2"/>
          <a:stretch>
            <a:fillRect/>
          </a:stretch>
        </p:blipFill>
        <p:spPr>
          <a:xfrm>
            <a:off x="435555" y="1188805"/>
            <a:ext cx="11113071" cy="2902099"/>
          </a:xfrm>
          <a:prstGeom prst="rect">
            <a:avLst/>
          </a:prstGeom>
        </p:spPr>
      </p:pic>
      <p:pic>
        <p:nvPicPr>
          <p:cNvPr id="9" name="Picture 8">
            <a:extLst>
              <a:ext uri="{FF2B5EF4-FFF2-40B4-BE49-F238E27FC236}">
                <a16:creationId xmlns:a16="http://schemas.microsoft.com/office/drawing/2014/main" id="{8395BC0A-6857-9C49-76CF-E8977E6B45B1}"/>
              </a:ext>
            </a:extLst>
          </p:cNvPr>
          <p:cNvPicPr>
            <a:picLocks noChangeAspect="1"/>
          </p:cNvPicPr>
          <p:nvPr/>
        </p:nvPicPr>
        <p:blipFill>
          <a:blip r:embed="rId3"/>
          <a:stretch>
            <a:fillRect/>
          </a:stretch>
        </p:blipFill>
        <p:spPr>
          <a:xfrm>
            <a:off x="435555" y="4090904"/>
            <a:ext cx="8655495" cy="2311519"/>
          </a:xfrm>
          <a:prstGeom prst="rect">
            <a:avLst/>
          </a:prstGeom>
        </p:spPr>
      </p:pic>
    </p:spTree>
    <p:extLst>
      <p:ext uri="{BB962C8B-B14F-4D97-AF65-F5344CB8AC3E}">
        <p14:creationId xmlns:p14="http://schemas.microsoft.com/office/powerpoint/2010/main" val="2636290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C07D112-39E4-388A-CB56-14166D4B065F}"/>
              </a:ext>
            </a:extLst>
          </p:cNvPr>
          <p:cNvSpPr>
            <a:spLocks noGrp="1"/>
          </p:cNvSpPr>
          <p:nvPr>
            <p:ph type="title"/>
          </p:nvPr>
        </p:nvSpPr>
        <p:spPr>
          <a:xfrm>
            <a:off x="1141413" y="618518"/>
            <a:ext cx="9905998" cy="1044027"/>
          </a:xfrm>
        </p:spPr>
        <p:txBody>
          <a:bodyPr/>
          <a:lstStyle/>
          <a:p>
            <a:r>
              <a:rPr lang="en-IN" dirty="0"/>
              <a:t>MODEL ACCURACY</a:t>
            </a:r>
          </a:p>
        </p:txBody>
      </p:sp>
      <p:pic>
        <p:nvPicPr>
          <p:cNvPr id="23" name="Content Placeholder 22">
            <a:extLst>
              <a:ext uri="{FF2B5EF4-FFF2-40B4-BE49-F238E27FC236}">
                <a16:creationId xmlns:a16="http://schemas.microsoft.com/office/drawing/2014/main" id="{4E037CBB-16B3-9D1D-408E-6D773F5CB2AB}"/>
              </a:ext>
            </a:extLst>
          </p:cNvPr>
          <p:cNvPicPr>
            <a:picLocks noGrp="1" noChangeAspect="1"/>
          </p:cNvPicPr>
          <p:nvPr>
            <p:ph idx="1"/>
          </p:nvPr>
        </p:nvPicPr>
        <p:blipFill>
          <a:blip r:embed="rId2"/>
          <a:stretch>
            <a:fillRect/>
          </a:stretch>
        </p:blipFill>
        <p:spPr>
          <a:xfrm>
            <a:off x="1059115" y="1699716"/>
            <a:ext cx="9741401" cy="1492327"/>
          </a:xfrm>
        </p:spPr>
      </p:pic>
      <p:pic>
        <p:nvPicPr>
          <p:cNvPr id="26" name="Picture 25">
            <a:extLst>
              <a:ext uri="{FF2B5EF4-FFF2-40B4-BE49-F238E27FC236}">
                <a16:creationId xmlns:a16="http://schemas.microsoft.com/office/drawing/2014/main" id="{63FD7E9C-02C5-2182-B7C0-1E20A1EEBAC0}"/>
              </a:ext>
            </a:extLst>
          </p:cNvPr>
          <p:cNvPicPr>
            <a:picLocks noChangeAspect="1"/>
          </p:cNvPicPr>
          <p:nvPr/>
        </p:nvPicPr>
        <p:blipFill>
          <a:blip r:embed="rId3"/>
          <a:stretch>
            <a:fillRect/>
          </a:stretch>
        </p:blipFill>
        <p:spPr>
          <a:xfrm>
            <a:off x="1059115" y="3229214"/>
            <a:ext cx="6255071" cy="577880"/>
          </a:xfrm>
          <a:prstGeom prst="rect">
            <a:avLst/>
          </a:prstGeom>
        </p:spPr>
      </p:pic>
    </p:spTree>
    <p:extLst>
      <p:ext uri="{BB962C8B-B14F-4D97-AF65-F5344CB8AC3E}">
        <p14:creationId xmlns:p14="http://schemas.microsoft.com/office/powerpoint/2010/main" val="3588189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C07D112-39E4-388A-CB56-14166D4B065F}"/>
              </a:ext>
            </a:extLst>
          </p:cNvPr>
          <p:cNvSpPr>
            <a:spLocks noGrp="1"/>
          </p:cNvSpPr>
          <p:nvPr>
            <p:ph type="title"/>
          </p:nvPr>
        </p:nvSpPr>
        <p:spPr>
          <a:xfrm>
            <a:off x="1141413" y="618518"/>
            <a:ext cx="9905998" cy="1044027"/>
          </a:xfrm>
        </p:spPr>
        <p:txBody>
          <a:bodyPr/>
          <a:lstStyle/>
          <a:p>
            <a:r>
              <a:rPr lang="en-IN" dirty="0"/>
              <a:t>MODEL ACCURACY VISUALIZATION</a:t>
            </a:r>
          </a:p>
        </p:txBody>
      </p:sp>
      <p:pic>
        <p:nvPicPr>
          <p:cNvPr id="5" name="Content Placeholder 4">
            <a:extLst>
              <a:ext uri="{FF2B5EF4-FFF2-40B4-BE49-F238E27FC236}">
                <a16:creationId xmlns:a16="http://schemas.microsoft.com/office/drawing/2014/main" id="{E1DA7332-6BFF-C199-13B4-59DFA6F6E19E}"/>
              </a:ext>
            </a:extLst>
          </p:cNvPr>
          <p:cNvPicPr>
            <a:picLocks noGrp="1" noChangeAspect="1"/>
          </p:cNvPicPr>
          <p:nvPr>
            <p:ph idx="1"/>
          </p:nvPr>
        </p:nvPicPr>
        <p:blipFill>
          <a:blip r:embed="rId2"/>
          <a:stretch>
            <a:fillRect/>
          </a:stretch>
        </p:blipFill>
        <p:spPr>
          <a:xfrm>
            <a:off x="1141413" y="1821873"/>
            <a:ext cx="9453887" cy="3816928"/>
          </a:xfrm>
        </p:spPr>
      </p:pic>
    </p:spTree>
    <p:extLst>
      <p:ext uri="{BB962C8B-B14F-4D97-AF65-F5344CB8AC3E}">
        <p14:creationId xmlns:p14="http://schemas.microsoft.com/office/powerpoint/2010/main" val="2163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65CA31-CBD7-4AA8-35EC-4FEA1D4BD56C}"/>
              </a:ext>
            </a:extLst>
          </p:cNvPr>
          <p:cNvSpPr txBox="1"/>
          <p:nvPr/>
        </p:nvSpPr>
        <p:spPr>
          <a:xfrm>
            <a:off x="1304737" y="159327"/>
            <a:ext cx="9148518" cy="1754326"/>
          </a:xfrm>
          <a:prstGeom prst="rect">
            <a:avLst/>
          </a:prstGeom>
          <a:noFill/>
        </p:spPr>
        <p:txBody>
          <a:bodyPr wrap="square" rtlCol="0">
            <a:spAutoFit/>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SPAMCHECKER WEBSITE</a:t>
            </a:r>
          </a:p>
        </p:txBody>
      </p:sp>
      <p:sp>
        <p:nvSpPr>
          <p:cNvPr id="3" name="TextBox 2">
            <a:extLst>
              <a:ext uri="{FF2B5EF4-FFF2-40B4-BE49-F238E27FC236}">
                <a16:creationId xmlns:a16="http://schemas.microsoft.com/office/drawing/2014/main" id="{2B195A98-2FF0-FA80-7214-88C38B23B96E}"/>
              </a:ext>
            </a:extLst>
          </p:cNvPr>
          <p:cNvSpPr txBox="1"/>
          <p:nvPr/>
        </p:nvSpPr>
        <p:spPr>
          <a:xfrm>
            <a:off x="1519181" y="2047133"/>
            <a:ext cx="7507055" cy="3108543"/>
          </a:xfrm>
          <a:prstGeom prst="rect">
            <a:avLst/>
          </a:prstGeom>
          <a:noFill/>
        </p:spPr>
        <p:txBody>
          <a:bodyPr wrap="square" rtlCol="0">
            <a:spAutoFit/>
          </a:bodyPr>
          <a:lstStyle/>
          <a:p>
            <a:pPr marL="285750" indent="-285750">
              <a:buFont typeface="Wingdings" panose="05000000000000000000" pitchFamily="2" charset="2"/>
              <a:buChar char="Ø"/>
            </a:pPr>
            <a:r>
              <a:rPr lang="en-IN" sz="2800" dirty="0"/>
              <a:t>In this website we have used the model that we just created so that the user can interact with the model through this hosted website in a user friendly manner</a:t>
            </a:r>
          </a:p>
          <a:p>
            <a:pPr marL="285750" indent="-285750">
              <a:buFont typeface="Wingdings" panose="05000000000000000000" pitchFamily="2" charset="2"/>
              <a:buChar char="Ø"/>
            </a:pPr>
            <a:r>
              <a:rPr lang="en-IN" sz="2800" dirty="0"/>
              <a:t>In this website we have used : HTML , CSS , </a:t>
            </a:r>
            <a:r>
              <a:rPr lang="en-IN" sz="2800" dirty="0" err="1"/>
              <a:t>Javascript</a:t>
            </a:r>
            <a:r>
              <a:rPr lang="en-IN" sz="2800" dirty="0"/>
              <a:t> , Python , Flask , </a:t>
            </a:r>
            <a:r>
              <a:rPr lang="en-IN" sz="2800" dirty="0" err="1"/>
              <a:t>SQLAlchemy</a:t>
            </a:r>
            <a:r>
              <a:rPr lang="en-IN" sz="2800" dirty="0"/>
              <a:t> , Heroku for deployment</a:t>
            </a:r>
          </a:p>
        </p:txBody>
      </p:sp>
    </p:spTree>
    <p:extLst>
      <p:ext uri="{BB962C8B-B14F-4D97-AF65-F5344CB8AC3E}">
        <p14:creationId xmlns:p14="http://schemas.microsoft.com/office/powerpoint/2010/main" val="180663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6176171"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output : </a:t>
            </a:r>
          </a:p>
        </p:txBody>
      </p:sp>
      <p:pic>
        <p:nvPicPr>
          <p:cNvPr id="4" name="Picture 3">
            <a:extLst>
              <a:ext uri="{FF2B5EF4-FFF2-40B4-BE49-F238E27FC236}">
                <a16:creationId xmlns:a16="http://schemas.microsoft.com/office/drawing/2014/main" id="{AE302EBA-23A9-4C21-CC51-6A5474DD0D7B}"/>
              </a:ext>
            </a:extLst>
          </p:cNvPr>
          <p:cNvPicPr>
            <a:picLocks noChangeAspect="1"/>
          </p:cNvPicPr>
          <p:nvPr/>
        </p:nvPicPr>
        <p:blipFill>
          <a:blip r:embed="rId2"/>
          <a:stretch>
            <a:fillRect/>
          </a:stretch>
        </p:blipFill>
        <p:spPr>
          <a:xfrm>
            <a:off x="602673" y="987792"/>
            <a:ext cx="9164782" cy="5726454"/>
          </a:xfrm>
          <a:prstGeom prst="rect">
            <a:avLst/>
          </a:prstGeom>
        </p:spPr>
      </p:pic>
    </p:spTree>
    <p:extLst>
      <p:ext uri="{BB962C8B-B14F-4D97-AF65-F5344CB8AC3E}">
        <p14:creationId xmlns:p14="http://schemas.microsoft.com/office/powerpoint/2010/main" val="199463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6176171"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output : </a:t>
            </a:r>
          </a:p>
        </p:txBody>
      </p:sp>
      <p:pic>
        <p:nvPicPr>
          <p:cNvPr id="5" name="Picture 4">
            <a:extLst>
              <a:ext uri="{FF2B5EF4-FFF2-40B4-BE49-F238E27FC236}">
                <a16:creationId xmlns:a16="http://schemas.microsoft.com/office/drawing/2014/main" id="{09ED2CBC-1568-94ED-5995-9E630ED0AD05}"/>
              </a:ext>
            </a:extLst>
          </p:cNvPr>
          <p:cNvPicPr>
            <a:picLocks noChangeAspect="1"/>
          </p:cNvPicPr>
          <p:nvPr/>
        </p:nvPicPr>
        <p:blipFill>
          <a:blip r:embed="rId2"/>
          <a:stretch>
            <a:fillRect/>
          </a:stretch>
        </p:blipFill>
        <p:spPr>
          <a:xfrm>
            <a:off x="554183" y="978718"/>
            <a:ext cx="9076198" cy="5671103"/>
          </a:xfrm>
          <a:prstGeom prst="rect">
            <a:avLst/>
          </a:prstGeom>
        </p:spPr>
      </p:pic>
    </p:spTree>
    <p:extLst>
      <p:ext uri="{BB962C8B-B14F-4D97-AF65-F5344CB8AC3E}">
        <p14:creationId xmlns:p14="http://schemas.microsoft.com/office/powerpoint/2010/main" val="147806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4C698-A848-BCD3-88B0-2EBD31911841}"/>
              </a:ext>
            </a:extLst>
          </p:cNvPr>
          <p:cNvSpPr>
            <a:spLocks noGrp="1"/>
          </p:cNvSpPr>
          <p:nvPr>
            <p:ph type="title"/>
          </p:nvPr>
        </p:nvSpPr>
        <p:spPr/>
        <p:txBody>
          <a:bodyPr>
            <a:normAutofit/>
          </a:bodyPr>
          <a:lstStyle/>
          <a:p>
            <a:pPr algn="ctr"/>
            <a:r>
              <a:rPr lang="en-IN"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statement/objectives</a:t>
            </a:r>
          </a:p>
        </p:txBody>
      </p:sp>
      <p:sp>
        <p:nvSpPr>
          <p:cNvPr id="3" name="Content Placeholder 2">
            <a:extLst>
              <a:ext uri="{FF2B5EF4-FFF2-40B4-BE49-F238E27FC236}">
                <a16:creationId xmlns:a16="http://schemas.microsoft.com/office/drawing/2014/main" id="{7550305D-82E4-870D-026B-E6D42135CFAF}"/>
              </a:ext>
            </a:extLst>
          </p:cNvPr>
          <p:cNvSpPr>
            <a:spLocks noGrp="1"/>
          </p:cNvSpPr>
          <p:nvPr>
            <p:ph idx="1"/>
          </p:nvPr>
        </p:nvSpPr>
        <p:spPr>
          <a:xfrm>
            <a:off x="569844" y="1529052"/>
            <a:ext cx="11622156" cy="3541714"/>
          </a:xfrm>
        </p:spPr>
        <p:txBody>
          <a:bodyPr/>
          <a:lstStyle/>
          <a:p>
            <a:pPr marL="0" indent="0">
              <a:buNone/>
            </a:pPr>
            <a:r>
              <a:rPr lang="en-IN" dirty="0"/>
              <a:t>      </a:t>
            </a:r>
            <a:endParaRPr lang="en-US" sz="2400" b="0" i="0" dirty="0">
              <a:effectLst/>
              <a:latin typeface="Roboto" panose="020B0604020202020204" pitchFamily="2" charset="0"/>
            </a:endParaRPr>
          </a:p>
          <a:p>
            <a:pPr marL="0" indent="0">
              <a:buNone/>
            </a:pPr>
            <a:r>
              <a:rPr lang="en-IN" dirty="0"/>
              <a:t>The objective of this project is :</a:t>
            </a:r>
          </a:p>
          <a:p>
            <a:pPr marL="457200" indent="-457200">
              <a:buAutoNum type="arabicPeriod"/>
            </a:pPr>
            <a:r>
              <a:rPr lang="en-IN" dirty="0"/>
              <a:t>To create and train such a ML Model which can tell us based on the contents of a message whether that message is a spam or ham</a:t>
            </a:r>
          </a:p>
          <a:p>
            <a:pPr marL="457200" indent="-457200">
              <a:buAutoNum type="arabicPeriod"/>
            </a:pPr>
            <a:r>
              <a:rPr lang="en-IN" dirty="0"/>
              <a:t>To create a website based on this ML model which is user-friendly and to successfully host the website on to the internet </a:t>
            </a:r>
          </a:p>
        </p:txBody>
      </p:sp>
    </p:spTree>
    <p:extLst>
      <p:ext uri="{BB962C8B-B14F-4D97-AF65-F5344CB8AC3E}">
        <p14:creationId xmlns:p14="http://schemas.microsoft.com/office/powerpoint/2010/main" val="411940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8559152"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Working: </a:t>
            </a:r>
          </a:p>
        </p:txBody>
      </p:sp>
      <p:pic>
        <p:nvPicPr>
          <p:cNvPr id="7" name="Picture 6">
            <a:extLst>
              <a:ext uri="{FF2B5EF4-FFF2-40B4-BE49-F238E27FC236}">
                <a16:creationId xmlns:a16="http://schemas.microsoft.com/office/drawing/2014/main" id="{3BE9226A-EC6B-B09E-03C4-0A9D8289010F}"/>
              </a:ext>
            </a:extLst>
          </p:cNvPr>
          <p:cNvPicPr>
            <a:picLocks noChangeAspect="1"/>
          </p:cNvPicPr>
          <p:nvPr/>
        </p:nvPicPr>
        <p:blipFill>
          <a:blip r:embed="rId2"/>
          <a:stretch>
            <a:fillRect/>
          </a:stretch>
        </p:blipFill>
        <p:spPr>
          <a:xfrm>
            <a:off x="411586" y="1052946"/>
            <a:ext cx="10270267" cy="5215370"/>
          </a:xfrm>
          <a:prstGeom prst="rect">
            <a:avLst/>
          </a:prstGeom>
        </p:spPr>
      </p:pic>
    </p:spTree>
    <p:extLst>
      <p:ext uri="{BB962C8B-B14F-4D97-AF65-F5344CB8AC3E}">
        <p14:creationId xmlns:p14="http://schemas.microsoft.com/office/powerpoint/2010/main" val="208488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8559152"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Working: </a:t>
            </a:r>
          </a:p>
        </p:txBody>
      </p:sp>
      <p:pic>
        <p:nvPicPr>
          <p:cNvPr id="4" name="Picture 3">
            <a:extLst>
              <a:ext uri="{FF2B5EF4-FFF2-40B4-BE49-F238E27FC236}">
                <a16:creationId xmlns:a16="http://schemas.microsoft.com/office/drawing/2014/main" id="{57A75FF8-A78F-DF7D-CC76-7AFECD6F6504}"/>
              </a:ext>
            </a:extLst>
          </p:cNvPr>
          <p:cNvPicPr>
            <a:picLocks noChangeAspect="1"/>
          </p:cNvPicPr>
          <p:nvPr/>
        </p:nvPicPr>
        <p:blipFill>
          <a:blip r:embed="rId2"/>
          <a:stretch>
            <a:fillRect/>
          </a:stretch>
        </p:blipFill>
        <p:spPr>
          <a:xfrm>
            <a:off x="498763" y="990057"/>
            <a:ext cx="10640291" cy="5419898"/>
          </a:xfrm>
          <a:prstGeom prst="rect">
            <a:avLst/>
          </a:prstGeom>
        </p:spPr>
      </p:pic>
    </p:spTree>
    <p:extLst>
      <p:ext uri="{BB962C8B-B14F-4D97-AF65-F5344CB8AC3E}">
        <p14:creationId xmlns:p14="http://schemas.microsoft.com/office/powerpoint/2010/main" val="165539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6176171"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output : </a:t>
            </a:r>
          </a:p>
        </p:txBody>
      </p:sp>
      <p:pic>
        <p:nvPicPr>
          <p:cNvPr id="7" name="Picture 6">
            <a:extLst>
              <a:ext uri="{FF2B5EF4-FFF2-40B4-BE49-F238E27FC236}">
                <a16:creationId xmlns:a16="http://schemas.microsoft.com/office/drawing/2014/main" id="{82F9768B-D040-81CA-07CC-F79A11EEA6F6}"/>
              </a:ext>
            </a:extLst>
          </p:cNvPr>
          <p:cNvPicPr>
            <a:picLocks noChangeAspect="1"/>
          </p:cNvPicPr>
          <p:nvPr/>
        </p:nvPicPr>
        <p:blipFill>
          <a:blip r:embed="rId2"/>
          <a:stretch>
            <a:fillRect/>
          </a:stretch>
        </p:blipFill>
        <p:spPr>
          <a:xfrm>
            <a:off x="408709" y="866180"/>
            <a:ext cx="9256306" cy="5783641"/>
          </a:xfrm>
          <a:prstGeom prst="rect">
            <a:avLst/>
          </a:prstGeom>
        </p:spPr>
      </p:pic>
    </p:spTree>
    <p:extLst>
      <p:ext uri="{BB962C8B-B14F-4D97-AF65-F5344CB8AC3E}">
        <p14:creationId xmlns:p14="http://schemas.microsoft.com/office/powerpoint/2010/main" val="127960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C243-88F1-8807-0F13-70F08B967CFD}"/>
              </a:ext>
            </a:extLst>
          </p:cNvPr>
          <p:cNvSpPr>
            <a:spLocks noGrp="1"/>
          </p:cNvSpPr>
          <p:nvPr>
            <p:ph type="title"/>
          </p:nvPr>
        </p:nvSpPr>
        <p:spPr>
          <a:xfrm>
            <a:off x="723393" y="208179"/>
            <a:ext cx="6176171" cy="781878"/>
          </a:xfrm>
        </p:spPr>
        <p:txBody>
          <a:bodyPr>
            <a:normAutofit fontScale="90000"/>
          </a:bodyPr>
          <a:lstStyle/>
          <a:p>
            <a:r>
              <a:rPr lang="en-IN"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Website output : </a:t>
            </a:r>
          </a:p>
        </p:txBody>
      </p:sp>
      <p:pic>
        <p:nvPicPr>
          <p:cNvPr id="6" name="Picture 5">
            <a:extLst>
              <a:ext uri="{FF2B5EF4-FFF2-40B4-BE49-F238E27FC236}">
                <a16:creationId xmlns:a16="http://schemas.microsoft.com/office/drawing/2014/main" id="{8BC3DA09-7B04-E84C-B11E-99225806CBEE}"/>
              </a:ext>
            </a:extLst>
          </p:cNvPr>
          <p:cNvPicPr>
            <a:picLocks noChangeAspect="1"/>
          </p:cNvPicPr>
          <p:nvPr/>
        </p:nvPicPr>
        <p:blipFill>
          <a:blip r:embed="rId2"/>
          <a:stretch>
            <a:fillRect/>
          </a:stretch>
        </p:blipFill>
        <p:spPr>
          <a:xfrm>
            <a:off x="723393" y="957076"/>
            <a:ext cx="9110834" cy="5692745"/>
          </a:xfrm>
          <a:prstGeom prst="rect">
            <a:avLst/>
          </a:prstGeom>
        </p:spPr>
      </p:pic>
    </p:spTree>
    <p:extLst>
      <p:ext uri="{BB962C8B-B14F-4D97-AF65-F5344CB8AC3E}">
        <p14:creationId xmlns:p14="http://schemas.microsoft.com/office/powerpoint/2010/main" val="397627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DD6A-6FAE-8A59-FE64-D447B51F9296}"/>
              </a:ext>
            </a:extLst>
          </p:cNvPr>
          <p:cNvSpPr>
            <a:spLocks noGrp="1"/>
          </p:cNvSpPr>
          <p:nvPr>
            <p:ph type="title"/>
          </p:nvPr>
        </p:nvSpPr>
        <p:spPr>
          <a:xfrm>
            <a:off x="1141413" y="618518"/>
            <a:ext cx="9905998" cy="746456"/>
          </a:xfrm>
        </p:spPr>
        <p:txBody>
          <a:bodyPr>
            <a:normAutofit/>
          </a:bodyPr>
          <a:lstStyle/>
          <a:p>
            <a:r>
              <a:rPr lang="en-IN"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id="{64FC35AD-BBDF-8BA0-1B5C-4DA399E7ABEC}"/>
              </a:ext>
            </a:extLst>
          </p:cNvPr>
          <p:cNvSpPr txBox="1"/>
          <p:nvPr/>
        </p:nvSpPr>
        <p:spPr>
          <a:xfrm>
            <a:off x="1378226" y="1524000"/>
            <a:ext cx="5389719" cy="1908215"/>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OUR IMPLEMENTATION ON SPAM/HAM EMAIL CLASSIFICATION USING NLP</a:t>
            </a:r>
            <a:r>
              <a:rPr lang="en-US" sz="2000" b="1" i="0" dirty="0">
                <a:effectLst/>
                <a:latin typeface="Times New Roman" panose="02020603050405020304" pitchFamily="18" charset="0"/>
                <a:cs typeface="Times New Roman" panose="02020603050405020304" pitchFamily="18" charset="0"/>
              </a:rPr>
              <a:t> HAS BEEN DESIGNED AND</a:t>
            </a:r>
            <a:r>
              <a:rPr lang="en-US" sz="2000" b="1" dirty="0">
                <a:latin typeface="Times New Roman" panose="02020603050405020304" pitchFamily="18" charset="0"/>
                <a:cs typeface="Times New Roman" panose="02020603050405020304" pitchFamily="18" charset="0"/>
              </a:rPr>
              <a:t> </a:t>
            </a:r>
            <a:r>
              <a:rPr lang="en-US" sz="2000" b="1" i="0" dirty="0">
                <a:effectLst/>
                <a:latin typeface="Times New Roman" panose="02020603050405020304" pitchFamily="18" charset="0"/>
                <a:cs typeface="Times New Roman" panose="02020603050405020304" pitchFamily="18" charset="0"/>
              </a:rPr>
              <a:t>THE OUTCOMES OF OUR ML MODEL IS AS PER OUR EXPECTATIONS. </a:t>
            </a:r>
            <a:br>
              <a:rPr lang="en-US" dirty="0"/>
            </a:br>
            <a:endParaRPr lang="en-IN" dirty="0"/>
          </a:p>
        </p:txBody>
      </p:sp>
    </p:spTree>
    <p:extLst>
      <p:ext uri="{BB962C8B-B14F-4D97-AF65-F5344CB8AC3E}">
        <p14:creationId xmlns:p14="http://schemas.microsoft.com/office/powerpoint/2010/main" val="161934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rioWare: Smooth Moves - The Cutting Room Floor">
            <a:extLst>
              <a:ext uri="{FF2B5EF4-FFF2-40B4-BE49-F238E27FC236}">
                <a16:creationId xmlns:a16="http://schemas.microsoft.com/office/drawing/2014/main" id="{3B217119-9BCC-F000-4FAE-8306F0305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19"/>
            <a:ext cx="12191999" cy="688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94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9290-CBCC-EE37-C460-3F40B613F355}"/>
              </a:ext>
            </a:extLst>
          </p:cNvPr>
          <p:cNvSpPr>
            <a:spLocks noGrp="1"/>
          </p:cNvSpPr>
          <p:nvPr>
            <p:ph type="ctrTitle"/>
          </p:nvPr>
        </p:nvSpPr>
        <p:spPr>
          <a:xfrm>
            <a:off x="1876424" y="798286"/>
            <a:ext cx="8791575" cy="672705"/>
          </a:xfrm>
        </p:spPr>
        <p:txBody>
          <a:bodyPr>
            <a:normAutofit fontScale="90000"/>
          </a:bodyPr>
          <a:lstStyle/>
          <a:p>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TABLE OF CONTENT</a:t>
            </a:r>
          </a:p>
        </p:txBody>
      </p:sp>
      <p:sp>
        <p:nvSpPr>
          <p:cNvPr id="3" name="Subtitle 2">
            <a:extLst>
              <a:ext uri="{FF2B5EF4-FFF2-40B4-BE49-F238E27FC236}">
                <a16:creationId xmlns:a16="http://schemas.microsoft.com/office/drawing/2014/main" id="{D51EB4B3-2441-5758-E5C7-25F0B365A7B6}"/>
              </a:ext>
            </a:extLst>
          </p:cNvPr>
          <p:cNvSpPr>
            <a:spLocks noGrp="1"/>
          </p:cNvSpPr>
          <p:nvPr>
            <p:ph type="subTitle" idx="1"/>
          </p:nvPr>
        </p:nvSpPr>
        <p:spPr>
          <a:xfrm>
            <a:off x="1876424" y="1325217"/>
            <a:ext cx="8791575" cy="4611757"/>
          </a:xfrm>
        </p:spPr>
        <p:txBody>
          <a:bodyPr>
            <a:normAutofit fontScale="92500" lnSpcReduction="20000"/>
          </a:bodyPr>
          <a:lstStyle/>
          <a:p>
            <a:endParaRPr lang="en-IN" b="1" dirty="0">
              <a:solidFill>
                <a:srgbClr val="FFFF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INTRODUCTION</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STAGES OF OUR MODEL CREATION</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VECTORIZATION</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PREPROCESSING TECHNIQUES</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DATA VISUALIZATION</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MODEL TRAINING</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MODEL ACCURACY AND ITS VISUALIZATION</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SPAM CHECKER WEBSITE </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WEBSITE OUTPUTS</a:t>
            </a:r>
          </a:p>
          <a:p>
            <a:pPr marL="342900" indent="-342900">
              <a:buFont typeface="Arial" panose="020B0604020202020204" pitchFamily="34" charset="0"/>
              <a:buChar char="•"/>
            </a:pPr>
            <a:r>
              <a:rPr lang="en-IN" b="1" dirty="0">
                <a:solidFill>
                  <a:srgbClr val="FFFF00"/>
                </a:solidFill>
                <a:latin typeface="Times New Roman" panose="02020603050405020304" pitchFamily="18" charset="0"/>
                <a:cs typeface="Times New Roman" panose="02020603050405020304" pitchFamily="18" charset="0"/>
              </a:rPr>
              <a:t>CONCLUSION</a:t>
            </a:r>
            <a:endParaRPr lang="en-IN" dirty="0"/>
          </a:p>
          <a:p>
            <a:pPr marL="342900" indent="-342900">
              <a:buFont typeface="Arial" panose="020B0604020202020204" pitchFamily="34" charset="0"/>
              <a:buChar char="•"/>
            </a:pPr>
            <a:endParaRPr lang="en-IN" dirty="0"/>
          </a:p>
        </p:txBody>
      </p:sp>
      <p:pic>
        <p:nvPicPr>
          <p:cNvPr id="1028" name="Picture 4" descr="Content Ppt Powerpoint Presentation Professional Example Topics | PowerPoint  Presentation Designs | Slide PPT Graphics | Presentation Template Designs">
            <a:extLst>
              <a:ext uri="{FF2B5EF4-FFF2-40B4-BE49-F238E27FC236}">
                <a16:creationId xmlns:a16="http://schemas.microsoft.com/office/drawing/2014/main" id="{5B279EA7-A783-21CC-4286-E1E9ED5CB0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07" t="43285" r="68116" b="21159"/>
          <a:stretch/>
        </p:blipFill>
        <p:spPr bwMode="auto">
          <a:xfrm>
            <a:off x="1641765" y="214744"/>
            <a:ext cx="1600602" cy="156721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descr="Effective Content Writing Tips For PowerPoint Presentation or PPT">
            <a:extLst>
              <a:ext uri="{FF2B5EF4-FFF2-40B4-BE49-F238E27FC236}">
                <a16:creationId xmlns:a16="http://schemas.microsoft.com/office/drawing/2014/main" id="{F5B7F90A-E2D6-1B20-A081-5B0266922E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57"/>
          <a:stretch/>
        </p:blipFill>
        <p:spPr bwMode="auto">
          <a:xfrm>
            <a:off x="8902355" y="3137452"/>
            <a:ext cx="2322857" cy="15372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211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p:cTn id="2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1" end="1"/>
                                            </p:txEl>
                                          </p:spTgt>
                                        </p:tgtEl>
                                      </p:cBhvr>
                                    </p:animEffect>
                                  </p:childTnLst>
                                </p:cTn>
                              </p:par>
                              <p:par>
                                <p:cTn id="27" presetID="3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2" end="2"/>
                                            </p:txEl>
                                          </p:spTgt>
                                        </p:tgtEl>
                                      </p:cBhvr>
                                    </p:animEffect>
                                  </p:childTnLst>
                                </p:cTn>
                              </p:par>
                              <p:par>
                                <p:cTn id="33" presetID="31" presetClass="entr" presetSubtype="0" fill="hold"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p:cTn id="3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3" end="3"/>
                                            </p:txEl>
                                          </p:spTgt>
                                        </p:tgtEl>
                                      </p:cBhvr>
                                    </p:animEffect>
                                  </p:childTnLst>
                                </p:cTn>
                              </p:par>
                              <p:par>
                                <p:cTn id="39" presetID="31"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p:cTn id="4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4" end="4"/>
                                            </p:txEl>
                                          </p:spTgt>
                                        </p:tgtEl>
                                      </p:cBhvr>
                                    </p:animEffect>
                                  </p:childTnLst>
                                </p:cTn>
                              </p:par>
                              <p:par>
                                <p:cTn id="45" presetID="31" presetClass="entr" presetSubtype="0" fill="hold" nodeType="with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5" end="5"/>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 calcmode="lin" valueType="num">
                                      <p:cBhvr>
                                        <p:cTn id="5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6" end="6"/>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anim calcmode="lin" valueType="num">
                                      <p:cBhvr>
                                        <p:cTn id="5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7" end="7"/>
                                            </p:txEl>
                                          </p:spTgt>
                                        </p:tgtEl>
                                      </p:cBhvr>
                                    </p:animEffect>
                                  </p:childTnLst>
                                </p:cTn>
                              </p:par>
                              <p:par>
                                <p:cTn id="63" presetID="31" presetClass="entr" presetSubtype="0" fill="hold"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 calcmode="lin" valueType="num">
                                      <p:cBhvr>
                                        <p:cTn id="6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8" end="8"/>
                                            </p:txEl>
                                          </p:spTgt>
                                        </p:tgtEl>
                                      </p:cBhvr>
                                    </p:animEffect>
                                  </p:childTnLst>
                                </p:cTn>
                              </p:par>
                              <p:par>
                                <p:cTn id="69" presetID="31" presetClass="entr" presetSubtype="0" fill="hold"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anim calcmode="lin" valueType="num">
                                      <p:cBhvr>
                                        <p:cTn id="7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72"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73"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74" dur="1000"/>
                                        <p:tgtEl>
                                          <p:spTgt spid="3">
                                            <p:txEl>
                                              <p:pRg st="9" end="9"/>
                                            </p:txEl>
                                          </p:spTgt>
                                        </p:tgtEl>
                                      </p:cBhvr>
                                    </p:animEffect>
                                  </p:childTnLst>
                                </p:cTn>
                              </p:par>
                              <p:par>
                                <p:cTn id="75" presetID="31" presetClass="entr" presetSubtype="0" fill="hold" nodeType="with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anim calcmode="lin" valueType="num">
                                      <p:cBhvr>
                                        <p:cTn id="7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78" dur="1000" fill="hold"/>
                                        <p:tgtEl>
                                          <p:spTgt spid="3">
                                            <p:txEl>
                                              <p:pRg st="10" end="10"/>
                                            </p:txEl>
                                          </p:spTgt>
                                        </p:tgtEl>
                                        <p:attrNameLst>
                                          <p:attrName>ppt_h</p:attrName>
                                        </p:attrNameLst>
                                      </p:cBhvr>
                                      <p:tavLst>
                                        <p:tav tm="0">
                                          <p:val>
                                            <p:fltVal val="0"/>
                                          </p:val>
                                        </p:tav>
                                        <p:tav tm="100000">
                                          <p:val>
                                            <p:strVal val="#ppt_h"/>
                                          </p:val>
                                        </p:tav>
                                      </p:tavLst>
                                    </p:anim>
                                    <p:anim calcmode="lin" valueType="num">
                                      <p:cBhvr>
                                        <p:cTn id="79" dur="1000" fill="hold"/>
                                        <p:tgtEl>
                                          <p:spTgt spid="3">
                                            <p:txEl>
                                              <p:pRg st="10" end="10"/>
                                            </p:txEl>
                                          </p:spTgt>
                                        </p:tgtEl>
                                        <p:attrNameLst>
                                          <p:attrName>style.rotation</p:attrName>
                                        </p:attrNameLst>
                                      </p:cBhvr>
                                      <p:tavLst>
                                        <p:tav tm="0">
                                          <p:val>
                                            <p:fltVal val="90"/>
                                          </p:val>
                                        </p:tav>
                                        <p:tav tm="100000">
                                          <p:val>
                                            <p:fltVal val="0"/>
                                          </p:val>
                                        </p:tav>
                                      </p:tavLst>
                                    </p:anim>
                                    <p:animEffect transition="in" filter="fade">
                                      <p:cBhvr>
                                        <p:cTn id="80"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45999-DDD2-C373-94B1-35067C89A5AA}"/>
              </a:ext>
            </a:extLst>
          </p:cNvPr>
          <p:cNvSpPr>
            <a:spLocks noGrp="1"/>
          </p:cNvSpPr>
          <p:nvPr>
            <p:ph type="title"/>
          </p:nvPr>
        </p:nvSpPr>
        <p:spPr>
          <a:xfrm>
            <a:off x="1141413" y="609600"/>
            <a:ext cx="5934508" cy="993913"/>
          </a:xfrm>
        </p:spPr>
        <p:txBody>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r>
              <a:rPr lang="en-IN" dirty="0"/>
              <a:t> </a:t>
            </a:r>
          </a:p>
        </p:txBody>
      </p:sp>
      <p:sp>
        <p:nvSpPr>
          <p:cNvPr id="4" name="Text Placeholder 3">
            <a:extLst>
              <a:ext uri="{FF2B5EF4-FFF2-40B4-BE49-F238E27FC236}">
                <a16:creationId xmlns:a16="http://schemas.microsoft.com/office/drawing/2014/main" id="{C1F83FCF-6404-D822-2E24-449C36F701C3}"/>
              </a:ext>
            </a:extLst>
          </p:cNvPr>
          <p:cNvSpPr>
            <a:spLocks noGrp="1"/>
          </p:cNvSpPr>
          <p:nvPr>
            <p:ph type="body" sz="half" idx="2"/>
          </p:nvPr>
        </p:nvSpPr>
        <p:spPr>
          <a:xfrm>
            <a:off x="1141410" y="1603513"/>
            <a:ext cx="5934511" cy="4187687"/>
          </a:xfrm>
        </p:spPr>
        <p:txBody>
          <a:bodyPr>
            <a:normAutofit/>
          </a:bodyPr>
          <a:lstStyle/>
          <a:p>
            <a:pPr marL="285750" indent="-285750">
              <a:buFont typeface="Wingdings" panose="05000000000000000000" pitchFamily="2" charset="2"/>
              <a:buChar char="Ø"/>
            </a:pPr>
            <a:r>
              <a:rPr lang="en-IN" b="1" dirty="0">
                <a:solidFill>
                  <a:schemeClr val="bg1">
                    <a:lumMod val="95000"/>
                    <a:lumOff val="5000"/>
                  </a:schemeClr>
                </a:solidFill>
              </a:rPr>
              <a:t>What is Spam ?</a:t>
            </a:r>
          </a:p>
          <a:p>
            <a:r>
              <a:rPr lang="en-US" dirty="0"/>
              <a:t>Spam is </a:t>
            </a:r>
            <a:r>
              <a:rPr lang="en-US" b="1" dirty="0"/>
              <a:t>any kind of unwanted, unsolicited digital communication that gets sent out in bulk</a:t>
            </a:r>
            <a:r>
              <a:rPr lang="en-US" dirty="0"/>
              <a:t>. Often spam is sent via email, but it can also be distributed via text messages, phone calls, or social media.</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b="1" dirty="0">
                <a:solidFill>
                  <a:schemeClr val="bg1">
                    <a:lumMod val="95000"/>
                    <a:lumOff val="5000"/>
                  </a:schemeClr>
                </a:solidFill>
              </a:rPr>
              <a:t>What is NLP?</a:t>
            </a:r>
          </a:p>
          <a:p>
            <a:pPr marL="285750" indent="-285750">
              <a:buFont typeface="Wingdings" panose="05000000000000000000" pitchFamily="2" charset="2"/>
              <a:buChar char="Ø"/>
            </a:pPr>
            <a:r>
              <a:rPr lang="en-US" dirty="0"/>
              <a:t>Natural language processing (NLP) is the ability of a computer program to understand human language as it is spoken and written -- referred to as natural language. It is a component of artificial intelligence. NLP enables computers to understand natural language as humans do.</a:t>
            </a:r>
            <a:endParaRPr lang="en-IN" dirty="0"/>
          </a:p>
          <a:p>
            <a:endParaRPr lang="en-US" dirty="0"/>
          </a:p>
        </p:txBody>
      </p:sp>
      <p:pic>
        <p:nvPicPr>
          <p:cNvPr id="2050" name="Picture 2" descr="Smart Lock Sebastian Bonilla Abdul Samad Kent Taylor Eduardo Aguilar - ppt  download">
            <a:extLst>
              <a:ext uri="{FF2B5EF4-FFF2-40B4-BE49-F238E27FC236}">
                <a16:creationId xmlns:a16="http://schemas.microsoft.com/office/drawing/2014/main" id="{A7709E32-213F-1B47-7D56-4081BF38FE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129" t="27019" b="44901"/>
          <a:stretch/>
        </p:blipFill>
        <p:spPr bwMode="auto">
          <a:xfrm>
            <a:off x="7446098" y="2292625"/>
            <a:ext cx="4566996" cy="17227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6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790AC-3CF8-8003-97E6-E27EE8B40615}"/>
              </a:ext>
            </a:extLst>
          </p:cNvPr>
          <p:cNvSpPr>
            <a:spLocks noGrp="1"/>
          </p:cNvSpPr>
          <p:nvPr>
            <p:ph type="title"/>
          </p:nvPr>
        </p:nvSpPr>
        <p:spPr>
          <a:xfrm>
            <a:off x="858983" y="443345"/>
            <a:ext cx="7315200" cy="1260764"/>
          </a:xfrm>
        </p:spPr>
        <p:txBody>
          <a:bodyPr>
            <a:normAutofit fontScale="90000"/>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Stages of our model creation</a:t>
            </a:r>
          </a:p>
        </p:txBody>
      </p:sp>
      <p:sp>
        <p:nvSpPr>
          <p:cNvPr id="4" name="Text Placeholder 3">
            <a:extLst>
              <a:ext uri="{FF2B5EF4-FFF2-40B4-BE49-F238E27FC236}">
                <a16:creationId xmlns:a16="http://schemas.microsoft.com/office/drawing/2014/main" id="{62A51E95-B994-1FC3-BF95-25F3195CC421}"/>
              </a:ext>
            </a:extLst>
          </p:cNvPr>
          <p:cNvSpPr>
            <a:spLocks noGrp="1"/>
          </p:cNvSpPr>
          <p:nvPr>
            <p:ph type="body" sz="half" idx="2"/>
          </p:nvPr>
        </p:nvSpPr>
        <p:spPr>
          <a:xfrm>
            <a:off x="781878" y="1350819"/>
            <a:ext cx="7625798" cy="5063836"/>
          </a:xfrm>
        </p:spPr>
        <p:txBody>
          <a:bodyPr>
            <a:normAutofit fontScale="92500" lnSpcReduction="20000"/>
          </a:bodyPr>
          <a:lstStyle/>
          <a:p>
            <a:pPr marL="285750" indent="-285750">
              <a:buFont typeface="Wingdings" panose="05000000000000000000" pitchFamily="2" charset="2"/>
              <a:buChar char="Ø"/>
            </a:pPr>
            <a:endParaRPr lang="en-IN" dirty="0"/>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In this project we are going to use the dataset called </a:t>
            </a:r>
            <a:r>
              <a:rPr lang="en-IN" sz="1800" b="1" dirty="0" err="1">
                <a:latin typeface="Times New Roman" panose="02020603050405020304" pitchFamily="18" charset="0"/>
                <a:cs typeface="Times New Roman" panose="02020603050405020304" pitchFamily="18" charset="0"/>
              </a:rPr>
              <a:t>SMSSpamCollection.tsv</a:t>
            </a:r>
            <a:endParaRPr lang="en-IN" sz="1800"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First we import all the required modules and then upload our dataset using the </a:t>
            </a:r>
            <a:r>
              <a:rPr lang="en-IN" sz="1800" b="1" dirty="0" err="1">
                <a:latin typeface="Times New Roman" panose="02020603050405020304" pitchFamily="18" charset="0"/>
                <a:cs typeface="Times New Roman" panose="02020603050405020304" pitchFamily="18" charset="0"/>
              </a:rPr>
              <a:t>read_csv</a:t>
            </a:r>
            <a:r>
              <a:rPr lang="en-IN" sz="1800" b="1" dirty="0">
                <a:latin typeface="Times New Roman" panose="02020603050405020304" pitchFamily="18" charset="0"/>
                <a:cs typeface="Times New Roman" panose="02020603050405020304" pitchFamily="18" charset="0"/>
              </a:rPr>
              <a:t> method of pandas</a:t>
            </a: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Then we analyse and further explore our dataset like finding total row and column number of the dataset , finding the number of null values in the dataset , etc</a:t>
            </a: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Then we move onto the next stage which is pre-processing of our data set before training the model </a:t>
            </a: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Then we vectorize our dataset , in this project we are using the </a:t>
            </a:r>
            <a:r>
              <a:rPr lang="en-IN" sz="1800" b="1" dirty="0" err="1">
                <a:latin typeface="Times New Roman" panose="02020603050405020304" pitchFamily="18" charset="0"/>
                <a:cs typeface="Times New Roman" panose="02020603050405020304" pitchFamily="18" charset="0"/>
              </a:rPr>
              <a:t>TfidfVectorizer</a:t>
            </a:r>
            <a:r>
              <a:rPr lang="en-IN" sz="1800" b="1"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Then we train our model , here in this project we are using the Random Forest Classifier</a:t>
            </a:r>
          </a:p>
          <a:p>
            <a:pPr marL="285750" indent="-285750" algn="just">
              <a:buFont typeface="Wingdings" panose="05000000000000000000" pitchFamily="2" charset="2"/>
              <a:buChar char="Ø"/>
            </a:pPr>
            <a:r>
              <a:rPr lang="en-IN" sz="1800" b="1" dirty="0">
                <a:latin typeface="Times New Roman" panose="02020603050405020304" pitchFamily="18" charset="0"/>
                <a:cs typeface="Times New Roman" panose="02020603050405020304" pitchFamily="18" charset="0"/>
              </a:rPr>
              <a:t>Then we check the accuracy of our model and then finally make predictions using that model</a:t>
            </a:r>
          </a:p>
          <a:p>
            <a:endParaRPr lang="en-IN" dirty="0"/>
          </a:p>
          <a:p>
            <a:pPr marL="285750" indent="-285750">
              <a:buFont typeface="Wingdings" panose="05000000000000000000" pitchFamily="2" charset="2"/>
              <a:buChar char="Ø"/>
            </a:pPr>
            <a:endParaRPr lang="en-IN" dirty="0"/>
          </a:p>
        </p:txBody>
      </p:sp>
      <p:pic>
        <p:nvPicPr>
          <p:cNvPr id="5" name="Picture 4">
            <a:extLst>
              <a:ext uri="{FF2B5EF4-FFF2-40B4-BE49-F238E27FC236}">
                <a16:creationId xmlns:a16="http://schemas.microsoft.com/office/drawing/2014/main" id="{CE20D1EA-C8B8-F90E-4732-9118881BC59C}"/>
              </a:ext>
            </a:extLst>
          </p:cNvPr>
          <p:cNvPicPr>
            <a:picLocks noChangeAspect="1"/>
          </p:cNvPicPr>
          <p:nvPr/>
        </p:nvPicPr>
        <p:blipFill>
          <a:blip r:embed="rId2"/>
          <a:stretch>
            <a:fillRect/>
          </a:stretch>
        </p:blipFill>
        <p:spPr>
          <a:xfrm>
            <a:off x="7680780" y="443345"/>
            <a:ext cx="4213347" cy="104912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13641032-570B-F22A-8D98-C9D5B32E535A}"/>
              </a:ext>
            </a:extLst>
          </p:cNvPr>
          <p:cNvPicPr>
            <a:picLocks noChangeAspect="1"/>
          </p:cNvPicPr>
          <p:nvPr/>
        </p:nvPicPr>
        <p:blipFill>
          <a:blip r:embed="rId3"/>
          <a:stretch>
            <a:fillRect/>
          </a:stretch>
        </p:blipFill>
        <p:spPr>
          <a:xfrm>
            <a:off x="8547126" y="5133110"/>
            <a:ext cx="3430868" cy="1482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1710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C7E5-08C4-FEF9-96B2-1C33A9F530BA}"/>
              </a:ext>
            </a:extLst>
          </p:cNvPr>
          <p:cNvSpPr>
            <a:spLocks noGrp="1"/>
          </p:cNvSpPr>
          <p:nvPr>
            <p:ph type="title"/>
          </p:nvPr>
        </p:nvSpPr>
        <p:spPr>
          <a:xfrm>
            <a:off x="1141410" y="0"/>
            <a:ext cx="9083242" cy="1639886"/>
          </a:xfrm>
        </p:spPr>
        <p:txBody>
          <a:bodyPr>
            <a:noAutofit/>
          </a:bodyPr>
          <a:lstStyle/>
          <a:p>
            <a:pPr algn="ctr"/>
            <a:r>
              <a:rPr lang="en-IN"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Vectorization</a:t>
            </a:r>
          </a:p>
        </p:txBody>
      </p:sp>
      <p:sp>
        <p:nvSpPr>
          <p:cNvPr id="5" name="Text Placeholder 4">
            <a:extLst>
              <a:ext uri="{FF2B5EF4-FFF2-40B4-BE49-F238E27FC236}">
                <a16:creationId xmlns:a16="http://schemas.microsoft.com/office/drawing/2014/main" id="{DB306E0C-1567-78EA-7C30-F0ADB1A234B7}"/>
              </a:ext>
            </a:extLst>
          </p:cNvPr>
          <p:cNvSpPr>
            <a:spLocks noGrp="1"/>
          </p:cNvSpPr>
          <p:nvPr>
            <p:ph type="body" sz="half" idx="2"/>
          </p:nvPr>
        </p:nvSpPr>
        <p:spPr/>
        <p:txBody>
          <a:bodyPr/>
          <a:lstStyle/>
          <a:p>
            <a:endParaRPr lang="en-IN" dirty="0"/>
          </a:p>
        </p:txBody>
      </p:sp>
      <p:pic>
        <p:nvPicPr>
          <p:cNvPr id="6" name="Picture 5">
            <a:extLst>
              <a:ext uri="{FF2B5EF4-FFF2-40B4-BE49-F238E27FC236}">
                <a16:creationId xmlns:a16="http://schemas.microsoft.com/office/drawing/2014/main" id="{7E9DD242-F53A-3022-91EC-C22BAADE9955}"/>
              </a:ext>
            </a:extLst>
          </p:cNvPr>
          <p:cNvPicPr>
            <a:picLocks noChangeAspect="1"/>
          </p:cNvPicPr>
          <p:nvPr/>
        </p:nvPicPr>
        <p:blipFill>
          <a:blip r:embed="rId2"/>
          <a:stretch>
            <a:fillRect/>
          </a:stretch>
        </p:blipFill>
        <p:spPr>
          <a:xfrm>
            <a:off x="214746" y="1648691"/>
            <a:ext cx="11428892" cy="4949060"/>
          </a:xfrm>
          <a:prstGeom prst="rect">
            <a:avLst/>
          </a:prstGeom>
        </p:spPr>
      </p:pic>
    </p:spTree>
    <p:extLst>
      <p:ext uri="{BB962C8B-B14F-4D97-AF65-F5344CB8AC3E}">
        <p14:creationId xmlns:p14="http://schemas.microsoft.com/office/powerpoint/2010/main" val="265636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C2B64-CAE0-E137-A40A-D59331EAD955}"/>
              </a:ext>
            </a:extLst>
          </p:cNvPr>
          <p:cNvSpPr>
            <a:spLocks noGrp="1"/>
          </p:cNvSpPr>
          <p:nvPr>
            <p:ph type="title"/>
          </p:nvPr>
        </p:nvSpPr>
        <p:spPr>
          <a:xfrm>
            <a:off x="1117600" y="618518"/>
            <a:ext cx="9929811" cy="571653"/>
          </a:xfrm>
        </p:spPr>
        <p:txBody>
          <a:bodyPr>
            <a:normAutofit fontScale="90000"/>
          </a:bodyPr>
          <a:lstStyle/>
          <a:p>
            <a:r>
              <a:rPr lang="en-I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Preprocessing</a:t>
            </a: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Techinques</a:t>
            </a: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Used :</a:t>
            </a:r>
          </a:p>
        </p:txBody>
      </p:sp>
      <p:sp>
        <p:nvSpPr>
          <p:cNvPr id="24" name="TextBox 23">
            <a:extLst>
              <a:ext uri="{FF2B5EF4-FFF2-40B4-BE49-F238E27FC236}">
                <a16:creationId xmlns:a16="http://schemas.microsoft.com/office/drawing/2014/main" id="{1500E2AD-47C1-0D53-8CC4-0D655BA52647}"/>
              </a:ext>
            </a:extLst>
          </p:cNvPr>
          <p:cNvSpPr txBox="1"/>
          <p:nvPr/>
        </p:nvSpPr>
        <p:spPr>
          <a:xfrm>
            <a:off x="736600" y="1275231"/>
            <a:ext cx="9474200" cy="4832092"/>
          </a:xfrm>
          <a:prstGeom prst="rect">
            <a:avLst/>
          </a:prstGeom>
          <a:noFill/>
        </p:spPr>
        <p:txBody>
          <a:bodyPr wrap="square">
            <a:spAutoFit/>
          </a:bodyPr>
          <a:lstStyle/>
          <a:p>
            <a:pPr marL="457200" indent="-457200">
              <a:buAutoNum type="arabicPeriod"/>
            </a:pPr>
            <a:r>
              <a:rPr lang="en-US" sz="2000" dirty="0">
                <a:solidFill>
                  <a:schemeClr val="bg1">
                    <a:lumMod val="95000"/>
                    <a:lumOff val="5000"/>
                  </a:schemeClr>
                </a:solidFill>
                <a:latin typeface="Times New Roman" pitchFamily="18" charset="0"/>
                <a:cs typeface="Times New Roman" pitchFamily="18" charset="0"/>
              </a:rPr>
              <a:t>Remove punctuations </a:t>
            </a:r>
            <a:r>
              <a:rPr lang="en-US" sz="2000" dirty="0">
                <a:latin typeface="Times New Roman" pitchFamily="18" charset="0"/>
                <a:cs typeface="Times New Roman" pitchFamily="18" charset="0"/>
              </a:rPr>
              <a:t>: Here we remove all the unnecessary punctuations from our dataset </a:t>
            </a:r>
          </a:p>
          <a:p>
            <a:pPr marL="457200" indent="-457200">
              <a:buAutoNum type="arabicPeriod"/>
            </a:pPr>
            <a:endParaRPr lang="en-US" sz="2000" dirty="0">
              <a:latin typeface="Times New Roman" pitchFamily="18" charset="0"/>
              <a:cs typeface="Times New Roman" pitchFamily="18" charset="0"/>
            </a:endParaRPr>
          </a:p>
          <a:p>
            <a:pPr marL="457200" indent="-457200">
              <a:buAutoNum type="arabicPeriod"/>
            </a:pPr>
            <a:r>
              <a:rPr lang="en-US" sz="2000" dirty="0">
                <a:solidFill>
                  <a:schemeClr val="bg1">
                    <a:lumMod val="95000"/>
                    <a:lumOff val="5000"/>
                  </a:schemeClr>
                </a:solidFill>
                <a:latin typeface="Times New Roman" pitchFamily="18" charset="0"/>
                <a:cs typeface="Times New Roman" pitchFamily="18" charset="0"/>
              </a:rPr>
              <a:t>Tokenization</a:t>
            </a:r>
            <a:r>
              <a:rPr lang="en-US" sz="2000" dirty="0">
                <a:latin typeface="Times New Roman" pitchFamily="18" charset="0"/>
                <a:cs typeface="Times New Roman" pitchFamily="18" charset="0"/>
              </a:rPr>
              <a:t> : </a:t>
            </a:r>
            <a:r>
              <a:rPr lang="en-US" dirty="0"/>
              <a:t>Tokenization is breaking the raw text into small chunks. Tokenization breaks the raw text into words, sentences called tokens.</a:t>
            </a:r>
          </a:p>
          <a:p>
            <a:pPr marL="457200" indent="-457200">
              <a:buAutoNum type="arabicPeriod"/>
            </a:pPr>
            <a:endParaRPr lang="en-US" sz="2000" dirty="0">
              <a:latin typeface="Times New Roman" pitchFamily="18" charset="0"/>
              <a:cs typeface="Times New Roman" pitchFamily="18" charset="0"/>
            </a:endParaRPr>
          </a:p>
          <a:p>
            <a:pPr marL="457200" indent="-457200">
              <a:buAutoNum type="arabicPeriod"/>
            </a:pPr>
            <a:r>
              <a:rPr lang="en-US" sz="2000" dirty="0">
                <a:solidFill>
                  <a:schemeClr val="bg1">
                    <a:lumMod val="95000"/>
                    <a:lumOff val="5000"/>
                  </a:schemeClr>
                </a:solidFill>
                <a:latin typeface="Times New Roman" pitchFamily="18" charset="0"/>
                <a:cs typeface="Times New Roman" pitchFamily="18" charset="0"/>
              </a:rPr>
              <a:t>Removing </a:t>
            </a:r>
            <a:r>
              <a:rPr lang="en-US" sz="2000" dirty="0" err="1">
                <a:solidFill>
                  <a:schemeClr val="bg1">
                    <a:lumMod val="95000"/>
                    <a:lumOff val="5000"/>
                  </a:schemeClr>
                </a:solidFill>
                <a:latin typeface="Times New Roman" pitchFamily="18" charset="0"/>
                <a:cs typeface="Times New Roman" pitchFamily="18" charset="0"/>
              </a:rPr>
              <a:t>stopwords</a:t>
            </a:r>
            <a:r>
              <a:rPr lang="en-US" sz="2000" dirty="0">
                <a:solidFill>
                  <a:schemeClr val="bg1">
                    <a:lumMod val="95000"/>
                    <a:lumOff val="5000"/>
                  </a:schemeClr>
                </a:solidFill>
                <a:latin typeface="Times New Roman" pitchFamily="18" charset="0"/>
                <a:cs typeface="Times New Roman" pitchFamily="18" charset="0"/>
              </a:rPr>
              <a:t> </a:t>
            </a:r>
            <a:r>
              <a:rPr lang="en-US" sz="2000" dirty="0">
                <a:latin typeface="Times New Roman" pitchFamily="18" charset="0"/>
                <a:cs typeface="Times New Roman" pitchFamily="18" charset="0"/>
              </a:rPr>
              <a:t>: </a:t>
            </a:r>
            <a:r>
              <a:rPr lang="en-US" dirty="0"/>
              <a:t>Stop words are a set of commonly used words in any language. For example, in English, “the”, “is” and “and”, would easily qualify as stop words. In NLP and text mining applications, stop words are used to eliminate unimportant words, allowing applications to focus on the important words instead.</a:t>
            </a:r>
          </a:p>
          <a:p>
            <a:pPr marL="457200" indent="-457200">
              <a:buAutoNum type="arabicPeriod"/>
            </a:pPr>
            <a:endParaRPr lang="en-US" sz="2000" dirty="0">
              <a:latin typeface="Times New Roman" pitchFamily="18" charset="0"/>
              <a:cs typeface="Times New Roman" pitchFamily="18" charset="0"/>
            </a:endParaRPr>
          </a:p>
          <a:p>
            <a:pPr marL="457200" indent="-457200">
              <a:buAutoNum type="arabicPeriod"/>
            </a:pPr>
            <a:r>
              <a:rPr lang="en-US" sz="2000" dirty="0">
                <a:solidFill>
                  <a:schemeClr val="bg1">
                    <a:lumMod val="95000"/>
                    <a:lumOff val="5000"/>
                  </a:schemeClr>
                </a:solidFill>
                <a:latin typeface="Times New Roman" pitchFamily="18" charset="0"/>
                <a:cs typeface="Times New Roman" pitchFamily="18" charset="0"/>
              </a:rPr>
              <a:t>Stemming </a:t>
            </a:r>
            <a:r>
              <a:rPr lang="en-US" sz="2000" dirty="0">
                <a:latin typeface="Times New Roman" pitchFamily="18" charset="0"/>
                <a:cs typeface="Times New Roman" pitchFamily="18" charset="0"/>
              </a:rPr>
              <a:t>: </a:t>
            </a:r>
            <a:r>
              <a:rPr lang="en-US" dirty="0"/>
              <a:t>Stemming is the process of reducing a word to its word stem that affixes to suffixes and prefixes or to the roots of words known as a lemma.</a:t>
            </a:r>
          </a:p>
          <a:p>
            <a:pPr marL="457200" indent="-457200">
              <a:buAutoNum type="arabicPeriod"/>
            </a:pPr>
            <a:endParaRPr lang="en-US" sz="2000" dirty="0">
              <a:latin typeface="Times New Roman" pitchFamily="18" charset="0"/>
              <a:cs typeface="Times New Roman" pitchFamily="18" charset="0"/>
            </a:endParaRPr>
          </a:p>
          <a:p>
            <a:pPr marL="457200" indent="-457200">
              <a:buAutoNum type="arabicPeriod"/>
            </a:pPr>
            <a:r>
              <a:rPr lang="en-US" sz="2000" dirty="0">
                <a:solidFill>
                  <a:schemeClr val="bg1">
                    <a:lumMod val="95000"/>
                    <a:lumOff val="5000"/>
                  </a:schemeClr>
                </a:solidFill>
                <a:latin typeface="Times New Roman" pitchFamily="18" charset="0"/>
                <a:cs typeface="Times New Roman" pitchFamily="18" charset="0"/>
              </a:rPr>
              <a:t>Lemmatization</a:t>
            </a:r>
            <a:r>
              <a:rPr lang="en-US" sz="2000" dirty="0">
                <a:latin typeface="Times New Roman" pitchFamily="18" charset="0"/>
                <a:cs typeface="Times New Roman" pitchFamily="18" charset="0"/>
              </a:rPr>
              <a:t> : </a:t>
            </a:r>
            <a:r>
              <a:rPr lang="en-US" dirty="0"/>
              <a:t>lemmatization is a technique that switches any kind of a word to its base root mode.</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94682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wipe(down)">
                                      <p:cBhvr>
                                        <p:cTn id="25" dur="500"/>
                                        <p:tgtEl>
                                          <p:spTgt spid="2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4">
                                            <p:txEl>
                                              <p:pRg st="2" end="2"/>
                                            </p:txEl>
                                          </p:spTgt>
                                        </p:tgtEl>
                                        <p:attrNameLst>
                                          <p:attrName>style.visibility</p:attrName>
                                        </p:attrNameLst>
                                      </p:cBhvr>
                                      <p:to>
                                        <p:strVal val="visible"/>
                                      </p:to>
                                    </p:set>
                                    <p:animEffect transition="in" filter="wipe(down)">
                                      <p:cBhvr>
                                        <p:cTn id="30" dur="500"/>
                                        <p:tgtEl>
                                          <p:spTgt spid="2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4">
                                            <p:txEl>
                                              <p:pRg st="4" end="4"/>
                                            </p:txEl>
                                          </p:spTgt>
                                        </p:tgtEl>
                                        <p:attrNameLst>
                                          <p:attrName>style.visibility</p:attrName>
                                        </p:attrNameLst>
                                      </p:cBhvr>
                                      <p:to>
                                        <p:strVal val="visible"/>
                                      </p:to>
                                    </p:set>
                                    <p:animEffect transition="in" filter="wipe(down)">
                                      <p:cBhvr>
                                        <p:cTn id="35" dur="500"/>
                                        <p:tgtEl>
                                          <p:spTgt spid="2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4">
                                            <p:txEl>
                                              <p:pRg st="6" end="6"/>
                                            </p:txEl>
                                          </p:spTgt>
                                        </p:tgtEl>
                                        <p:attrNameLst>
                                          <p:attrName>style.visibility</p:attrName>
                                        </p:attrNameLst>
                                      </p:cBhvr>
                                      <p:to>
                                        <p:strVal val="visible"/>
                                      </p:to>
                                    </p:set>
                                    <p:animEffect transition="in" filter="wipe(down)">
                                      <p:cBhvr>
                                        <p:cTn id="40" dur="500"/>
                                        <p:tgtEl>
                                          <p:spTgt spid="2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4">
                                            <p:txEl>
                                              <p:pRg st="8" end="8"/>
                                            </p:txEl>
                                          </p:spTgt>
                                        </p:tgtEl>
                                        <p:attrNameLst>
                                          <p:attrName>style.visibility</p:attrName>
                                        </p:attrNameLst>
                                      </p:cBhvr>
                                      <p:to>
                                        <p:strVal val="visible"/>
                                      </p:to>
                                    </p:set>
                                    <p:animEffect transition="in" filter="wipe(down)">
                                      <p:cBhvr>
                                        <p:cTn id="45" dur="500"/>
                                        <p:tgtEl>
                                          <p:spTgt spid="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ED5-D608-1CC7-4E0C-010126E6E6D2}"/>
              </a:ext>
            </a:extLst>
          </p:cNvPr>
          <p:cNvSpPr>
            <a:spLocks noGrp="1"/>
          </p:cNvSpPr>
          <p:nvPr>
            <p:ph type="title"/>
          </p:nvPr>
        </p:nvSpPr>
        <p:spPr>
          <a:xfrm>
            <a:off x="1141410" y="211137"/>
            <a:ext cx="8784466" cy="1051606"/>
          </a:xfrm>
        </p:spPr>
        <p:txBody>
          <a:bodyPr>
            <a:noAutofit/>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Remove Punctuations</a:t>
            </a:r>
          </a:p>
        </p:txBody>
      </p:sp>
      <p:sp>
        <p:nvSpPr>
          <p:cNvPr id="5" name="Text Placeholder 4">
            <a:extLst>
              <a:ext uri="{FF2B5EF4-FFF2-40B4-BE49-F238E27FC236}">
                <a16:creationId xmlns:a16="http://schemas.microsoft.com/office/drawing/2014/main" id="{8F921D23-C1D7-2340-8590-324CF5D68F40}"/>
              </a:ext>
            </a:extLst>
          </p:cNvPr>
          <p:cNvSpPr>
            <a:spLocks noGrp="1"/>
          </p:cNvSpPr>
          <p:nvPr>
            <p:ph type="body" sz="half" idx="2"/>
          </p:nvPr>
        </p:nvSpPr>
        <p:spPr/>
        <p:txBody>
          <a:bodyPr/>
          <a:lstStyle/>
          <a:p>
            <a:endParaRPr lang="en-IN" dirty="0"/>
          </a:p>
        </p:txBody>
      </p:sp>
      <p:pic>
        <p:nvPicPr>
          <p:cNvPr id="10" name="Picture 9">
            <a:extLst>
              <a:ext uri="{FF2B5EF4-FFF2-40B4-BE49-F238E27FC236}">
                <a16:creationId xmlns:a16="http://schemas.microsoft.com/office/drawing/2014/main" id="{B6D07A19-3313-10DC-056C-772E6E540D93}"/>
              </a:ext>
            </a:extLst>
          </p:cNvPr>
          <p:cNvPicPr>
            <a:picLocks noChangeAspect="1"/>
          </p:cNvPicPr>
          <p:nvPr/>
        </p:nvPicPr>
        <p:blipFill>
          <a:blip r:embed="rId2"/>
          <a:stretch>
            <a:fillRect/>
          </a:stretch>
        </p:blipFill>
        <p:spPr>
          <a:xfrm>
            <a:off x="1210104" y="1485806"/>
            <a:ext cx="9513314" cy="4762593"/>
          </a:xfrm>
          <a:prstGeom prst="rect">
            <a:avLst/>
          </a:prstGeom>
        </p:spPr>
      </p:pic>
    </p:spTree>
    <p:extLst>
      <p:ext uri="{BB962C8B-B14F-4D97-AF65-F5344CB8AC3E}">
        <p14:creationId xmlns:p14="http://schemas.microsoft.com/office/powerpoint/2010/main" val="10282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AED5-D608-1CC7-4E0C-010126E6E6D2}"/>
              </a:ext>
            </a:extLst>
          </p:cNvPr>
          <p:cNvSpPr>
            <a:spLocks noGrp="1"/>
          </p:cNvSpPr>
          <p:nvPr>
            <p:ph type="title"/>
          </p:nvPr>
        </p:nvSpPr>
        <p:spPr>
          <a:xfrm>
            <a:off x="1141410" y="211137"/>
            <a:ext cx="8784466" cy="1051606"/>
          </a:xfrm>
        </p:spPr>
        <p:txBody>
          <a:bodyPr>
            <a:noAutofit/>
          </a:bodyPr>
          <a:lstStyle/>
          <a:p>
            <a:r>
              <a:rPr lang="en-IN"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Tokenization</a:t>
            </a:r>
          </a:p>
        </p:txBody>
      </p:sp>
      <p:sp>
        <p:nvSpPr>
          <p:cNvPr id="5" name="Text Placeholder 4">
            <a:extLst>
              <a:ext uri="{FF2B5EF4-FFF2-40B4-BE49-F238E27FC236}">
                <a16:creationId xmlns:a16="http://schemas.microsoft.com/office/drawing/2014/main" id="{8F921D23-C1D7-2340-8590-324CF5D68F40}"/>
              </a:ext>
            </a:extLst>
          </p:cNvPr>
          <p:cNvSpPr>
            <a:spLocks noGrp="1"/>
          </p:cNvSpPr>
          <p:nvPr>
            <p:ph type="body" sz="half" idx="2"/>
          </p:nvPr>
        </p:nvSpPr>
        <p:spPr/>
        <p:txBody>
          <a:bodyPr/>
          <a:lstStyle/>
          <a:p>
            <a:endParaRPr lang="en-IN" dirty="0"/>
          </a:p>
        </p:txBody>
      </p:sp>
      <p:pic>
        <p:nvPicPr>
          <p:cNvPr id="4" name="Picture 3">
            <a:extLst>
              <a:ext uri="{FF2B5EF4-FFF2-40B4-BE49-F238E27FC236}">
                <a16:creationId xmlns:a16="http://schemas.microsoft.com/office/drawing/2014/main" id="{D671762E-77E8-D885-25BF-DA0CCE4156CF}"/>
              </a:ext>
            </a:extLst>
          </p:cNvPr>
          <p:cNvPicPr>
            <a:picLocks noChangeAspect="1"/>
          </p:cNvPicPr>
          <p:nvPr/>
        </p:nvPicPr>
        <p:blipFill>
          <a:blip r:embed="rId2"/>
          <a:stretch>
            <a:fillRect/>
          </a:stretch>
        </p:blipFill>
        <p:spPr>
          <a:xfrm>
            <a:off x="484909" y="1366385"/>
            <a:ext cx="10931235" cy="4863686"/>
          </a:xfrm>
          <a:prstGeom prst="rect">
            <a:avLst/>
          </a:prstGeom>
        </p:spPr>
      </p:pic>
    </p:spTree>
    <p:extLst>
      <p:ext uri="{BB962C8B-B14F-4D97-AF65-F5344CB8AC3E}">
        <p14:creationId xmlns:p14="http://schemas.microsoft.com/office/powerpoint/2010/main" val="287073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682</TotalTime>
  <Words>626</Words>
  <Application>Microsoft Office PowerPoint</Application>
  <PresentationFormat>Widescreen</PresentationFormat>
  <Paragraphs>71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Roboto</vt:lpstr>
      <vt:lpstr>Times New Roman</vt:lpstr>
      <vt:lpstr>Tw Cen MT</vt:lpstr>
      <vt:lpstr>Wingdings</vt:lpstr>
      <vt:lpstr>Circuit</vt:lpstr>
      <vt:lpstr>   </vt:lpstr>
      <vt:lpstr>Problem statement/objectives</vt:lpstr>
      <vt:lpstr>         TABLE OF CONTENT</vt:lpstr>
      <vt:lpstr>INTRODUCTION </vt:lpstr>
      <vt:lpstr> Stages of our model creation</vt:lpstr>
      <vt:lpstr>Vectorization</vt:lpstr>
      <vt:lpstr>Preprocessing Techinques Used :</vt:lpstr>
      <vt:lpstr>Remove Punctuations</vt:lpstr>
      <vt:lpstr>Tokenization</vt:lpstr>
      <vt:lpstr>Removing stopwords</vt:lpstr>
      <vt:lpstr>stemming</vt:lpstr>
      <vt:lpstr>lematization</vt:lpstr>
      <vt:lpstr>PowerPoint Presentation</vt:lpstr>
      <vt:lpstr>PowerPoint Presentation</vt:lpstr>
      <vt:lpstr>MODEL ACCURACY</vt:lpstr>
      <vt:lpstr>MODEL ACCURACY VISUALIZATION</vt:lpstr>
      <vt:lpstr>PowerPoint Presentation</vt:lpstr>
      <vt:lpstr>Website output : </vt:lpstr>
      <vt:lpstr>Website output : </vt:lpstr>
      <vt:lpstr>Website Working: </vt:lpstr>
      <vt:lpstr>Website Working: </vt:lpstr>
      <vt:lpstr>Website output : </vt:lpstr>
      <vt:lpstr>Website output :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ACMEGRADE</dc:title>
  <dc:creator>Smarajit Manna</dc:creator>
  <cp:lastModifiedBy>Gokul Kizhakkeppattu</cp:lastModifiedBy>
  <cp:revision>32</cp:revision>
  <dcterms:created xsi:type="dcterms:W3CDTF">2022-07-25T18:16:12Z</dcterms:created>
  <dcterms:modified xsi:type="dcterms:W3CDTF">2023-10-18T12:45:48Z</dcterms:modified>
</cp:coreProperties>
</file>